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8"/>
  </p:notesMasterIdLst>
  <p:handoutMasterIdLst>
    <p:handoutMasterId r:id="rId9"/>
  </p:handoutMasterIdLst>
  <p:sldIdLst>
    <p:sldId id="289" r:id="rId2"/>
    <p:sldId id="350" r:id="rId3"/>
    <p:sldId id="360" r:id="rId4"/>
    <p:sldId id="363" r:id="rId5"/>
    <p:sldId id="365" r:id="rId6"/>
    <p:sldId id="364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EA9422"/>
    <a:srgbClr val="35436A"/>
    <a:srgbClr val="03225C"/>
    <a:srgbClr val="9ABAD0"/>
    <a:srgbClr val="DCE6F2"/>
    <a:srgbClr val="547EB6"/>
    <a:srgbClr val="925238"/>
    <a:srgbClr val="B75133"/>
    <a:srgbClr val="AC6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1" autoAdjust="0"/>
    <p:restoredTop sz="94880"/>
  </p:normalViewPr>
  <p:slideViewPr>
    <p:cSldViewPr>
      <p:cViewPr>
        <p:scale>
          <a:sx n="150" d="100"/>
          <a:sy n="150" d="100"/>
        </p:scale>
        <p:origin x="144" y="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0A40A-27A2-44C9-85BD-E42181938C3A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4EEE3-D1E1-43BB-8820-0E36834520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76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9CC74-1FBF-9648-A675-2F742A21FE7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52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9CC74-1FBF-9648-A675-2F742A21FE7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74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Y:\PRIVE\03. EVENTS\2019 - Events\2019 05 20to24 CMEMS GA Bruxelles\PPT\bandeau-0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3193" r="75" b="-450"/>
          <a:stretch/>
        </p:blipFill>
        <p:spPr bwMode="auto">
          <a:xfrm>
            <a:off x="0" y="0"/>
            <a:ext cx="9144000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81" y="-164554"/>
            <a:ext cx="815797" cy="8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40" y="722087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Y:\PRIVE\03. EVENTS\2019 - Events\2019 05 20to24 CMEMS GA Bruxelles\PPT\bandeau-0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3193" r="75" b="-450"/>
          <a:stretch/>
        </p:blipFill>
        <p:spPr bwMode="auto">
          <a:xfrm>
            <a:off x="0" y="0"/>
            <a:ext cx="9144000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81" y="-164554"/>
            <a:ext cx="815797" cy="8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2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Y:\PRIVE\03. EVENTS\2019 - Events\2019 05 20to24 CMEMS GA Bruxelles\PPT\bandeau-0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3193" r="75" b="-450"/>
          <a:stretch/>
        </p:blipFill>
        <p:spPr bwMode="auto">
          <a:xfrm>
            <a:off x="0" y="0"/>
            <a:ext cx="9144000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81" y="-164554"/>
            <a:ext cx="815797" cy="8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2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70636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24" y="4727692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Y:\PRIVE\03. EVENTS\2019 - Events\2019 05 20to24 CMEMS GA Bruxelles\PPT\visuel PPT CMEMS GA-05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9580"/>
          <a:stretch/>
        </p:blipFill>
        <p:spPr bwMode="auto">
          <a:xfrm>
            <a:off x="0" y="-20538"/>
            <a:ext cx="9143999" cy="39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243170" y="4468087"/>
            <a:ext cx="4993126" cy="62394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243170" y="3886913"/>
            <a:ext cx="4993126" cy="51775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2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4" descr="Y:\PRIVE\03. EVENTS\2019 - Events\2019 05 20to24 CMEMS GA Bruxelles\PPT\LINK\PoissonCopernicus_pictobleu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7" y="3981450"/>
            <a:ext cx="1032584" cy="10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Y:\PRIVE\01. Matériel de communication - CMEMS-MyOcean\03. Logos\CMEMS LOGOS\CMEMS Macaron\Copernicus Macaron 2018\MacaronCMEMS-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5495"/>
            <a:ext cx="1368152" cy="13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Y:\PRIVE\03. EVENTS\2019 - Events\2019 05 20to24 CMEMS GA Bruxelles\PPT\bandeau-0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3193" r="75" b="-450"/>
          <a:stretch/>
        </p:blipFill>
        <p:spPr bwMode="auto">
          <a:xfrm>
            <a:off x="0" y="0"/>
            <a:ext cx="9144000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81" y="-164554"/>
            <a:ext cx="815797" cy="8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78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69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Y:\PRIVE\03. EVENTS\2019 - Events\2019 05 20to24 CMEMS GA Bruxelles\PPT\bandeau-0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3193" r="75" b="-450"/>
          <a:stretch/>
        </p:blipFill>
        <p:spPr bwMode="auto">
          <a:xfrm>
            <a:off x="0" y="0"/>
            <a:ext cx="9144000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81" y="-164554"/>
            <a:ext cx="815797" cy="8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146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972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410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Y:\PRIVE\03. EVENTS\2019 - Events\2019 05 20to24 CMEMS GA Bruxelles\PPT\bandeau-0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3193" r="75" b="-450"/>
          <a:stretch/>
        </p:blipFill>
        <p:spPr bwMode="auto">
          <a:xfrm>
            <a:off x="0" y="0"/>
            <a:ext cx="9144000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81" y="-164554"/>
            <a:ext cx="815797" cy="8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Y:\PRIVE\03. EVENTS\2019 - Events\2019 05 20to24 CMEMS GA Bruxelles\PPT\bandeau-0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3193" r="75" b="-450"/>
          <a:stretch/>
        </p:blipFill>
        <p:spPr bwMode="auto">
          <a:xfrm>
            <a:off x="0" y="0"/>
            <a:ext cx="9144000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81" y="-164554"/>
            <a:ext cx="815797" cy="8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78905" y="636835"/>
            <a:ext cx="3008313" cy="8368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996754" y="636838"/>
            <a:ext cx="5111750" cy="4023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508375"/>
            <a:ext cx="3008313" cy="31516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70636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24" y="4727692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Y:\PRIVE\03. EVENTS\2019 - Events\2019 05 20to24 CMEMS GA Bruxelles\PPT\visuel PPT CMEMS GA-05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9580"/>
          <a:stretch/>
        </p:blipFill>
        <p:spPr bwMode="auto">
          <a:xfrm>
            <a:off x="0" y="-20538"/>
            <a:ext cx="9143999" cy="39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243170" y="4468087"/>
            <a:ext cx="4993126" cy="62394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243170" y="3886913"/>
            <a:ext cx="4993126" cy="51775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2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4" descr="Y:\PRIVE\03. EVENTS\2019 - Events\2019 05 20to24 CMEMS GA Bruxelles\PPT\LINK\PoissonCopernicus_pictobleu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7" y="3981450"/>
            <a:ext cx="1032584" cy="10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Y:\PRIVE\01. Matériel de communication - CMEMS-MyOcean\03. Logos\CMEMS LOGOS\CMEMS Macaron\Copernicus Macaron 2018\MacaronCMEMS-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5495"/>
            <a:ext cx="1368152" cy="13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2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Y:\PRIVE\03. EVENTS\2019 - Events\2019 05 20to24 CMEMS GA Bruxelles\PPT\bandeau-0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3193" r="75" b="-450"/>
          <a:stretch/>
        </p:blipFill>
        <p:spPr bwMode="auto">
          <a:xfrm>
            <a:off x="0" y="0"/>
            <a:ext cx="9144000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81" y="-164554"/>
            <a:ext cx="815797" cy="8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40" y="722087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2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1955138" y="4468087"/>
            <a:ext cx="6577302" cy="623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>
                <a:solidFill>
                  <a:schemeClr val="bg2"/>
                </a:solidFill>
              </a:rPr>
              <a:t>Angélique Melet, Pierre-Yves </a:t>
            </a:r>
            <a:r>
              <a:rPr lang="fr-BE" smtClean="0">
                <a:solidFill>
                  <a:schemeClr val="bg2"/>
                </a:solidFill>
              </a:rPr>
              <a:t>Le </a:t>
            </a:r>
            <a:r>
              <a:rPr lang="fr-BE" dirty="0" err="1" smtClean="0">
                <a:solidFill>
                  <a:schemeClr val="bg2"/>
                </a:solidFill>
              </a:rPr>
              <a:t>Traon</a:t>
            </a:r>
            <a:r>
              <a:rPr lang="fr-BE" dirty="0" smtClean="0">
                <a:solidFill>
                  <a:schemeClr val="bg2"/>
                </a:solidFill>
              </a:rPr>
              <a:t>, Mercator </a:t>
            </a:r>
            <a:r>
              <a:rPr lang="fr-BE" dirty="0" err="1" smtClean="0">
                <a:solidFill>
                  <a:schemeClr val="bg2"/>
                </a:solidFill>
              </a:rPr>
              <a:t>Ocean</a:t>
            </a:r>
            <a:r>
              <a:rPr lang="fr-BE" dirty="0" smtClean="0">
                <a:solidFill>
                  <a:schemeClr val="bg2"/>
                </a:solidFill>
              </a:rPr>
              <a:t> International</a:t>
            </a:r>
            <a:endParaRPr lang="fr-BE" dirty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3950330"/>
            <a:ext cx="7488831" cy="517757"/>
          </a:xfrm>
        </p:spPr>
        <p:txBody>
          <a:bodyPr>
            <a:noAutofit/>
          </a:bodyPr>
          <a:lstStyle/>
          <a:p>
            <a:pPr algn="l"/>
            <a:r>
              <a:rPr lang="fr-BE" sz="1800" b="1" dirty="0" smtClean="0"/>
              <a:t>Service Evolution 1</a:t>
            </a:r>
            <a:r>
              <a:rPr lang="fr-BE" sz="1800" b="1" baseline="30000" dirty="0" smtClean="0"/>
              <a:t>st</a:t>
            </a:r>
            <a:r>
              <a:rPr lang="fr-BE" sz="1800" b="1" dirty="0" smtClean="0"/>
              <a:t> Coordination Meeting</a:t>
            </a:r>
            <a:endParaRPr lang="fr-BE" sz="1800" b="1" dirty="0"/>
          </a:p>
        </p:txBody>
      </p:sp>
      <p:pic>
        <p:nvPicPr>
          <p:cNvPr id="1026" name="Picture 2" descr="https://www.mercator-ocean.fr/wp-content/uploads/2018/03/Service-Evolution-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07654"/>
            <a:ext cx="1400601" cy="140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5138" y="4803998"/>
            <a:ext cx="16859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5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Copernicus</a:t>
            </a:r>
            <a:r>
              <a:rPr lang="fr-BE" b="1" dirty="0"/>
              <a:t> Marine Service organisation  </a:t>
            </a:r>
          </a:p>
        </p:txBody>
      </p:sp>
      <p:sp>
        <p:nvSpPr>
          <p:cNvPr id="4" name="ZoneTexte 1"/>
          <p:cNvSpPr txBox="1"/>
          <p:nvPr/>
        </p:nvSpPr>
        <p:spPr>
          <a:xfrm>
            <a:off x="5832648" y="4650690"/>
            <a:ext cx="29158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6934827" y="758549"/>
            <a:ext cx="1597613" cy="517057"/>
          </a:xfrm>
          <a:prstGeom prst="roundRect">
            <a:avLst>
              <a:gd name="adj" fmla="val 16667"/>
            </a:avLst>
          </a:prstGeom>
          <a:solidFill>
            <a:srgbClr val="03225C"/>
          </a:solidFill>
          <a:ln w="38100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942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fr-FR" sz="1000" b="1" dirty="0">
                <a:solidFill>
                  <a:schemeClr val="bg1"/>
                </a:solidFill>
              </a:rPr>
              <a:t>Scientific and </a:t>
            </a:r>
            <a:r>
              <a:rPr lang="fr-FR" sz="1000" b="1" dirty="0" err="1">
                <a:solidFill>
                  <a:schemeClr val="bg1"/>
                </a:solidFill>
              </a:rPr>
              <a:t>Technical</a:t>
            </a:r>
            <a:r>
              <a:rPr lang="fr-FR" sz="1000" b="1" dirty="0">
                <a:solidFill>
                  <a:schemeClr val="bg1"/>
                </a:solidFill>
              </a:rPr>
              <a:t> </a:t>
            </a:r>
            <a:r>
              <a:rPr lang="fr-FR" sz="1000" b="1" dirty="0" err="1">
                <a:solidFill>
                  <a:schemeClr val="bg1"/>
                </a:solidFill>
              </a:rPr>
              <a:t>Advisory</a:t>
            </a:r>
            <a:r>
              <a:rPr lang="fr-FR" sz="1000" b="1" dirty="0">
                <a:solidFill>
                  <a:schemeClr val="bg1"/>
                </a:solidFill>
              </a:rPr>
              <a:t> </a:t>
            </a:r>
            <a:r>
              <a:rPr lang="fr-FR" sz="1000" b="1" dirty="0" err="1" smtClean="0">
                <a:solidFill>
                  <a:schemeClr val="bg1"/>
                </a:solidFill>
              </a:rPr>
              <a:t>Committee</a:t>
            </a:r>
            <a:r>
              <a:rPr lang="fr-FR" sz="1000" b="1" dirty="0" smtClean="0">
                <a:solidFill>
                  <a:schemeClr val="bg1"/>
                </a:solidFill>
              </a:rPr>
              <a:t> (STAC)</a:t>
            </a:r>
            <a:endParaRPr lang="fr-FR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amelet\Pictures\Capture_Copernicus_Servi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9" r="3259" b="51294"/>
          <a:stretch>
            <a:fillRect/>
          </a:stretch>
        </p:blipFill>
        <p:spPr bwMode="auto">
          <a:xfrm>
            <a:off x="2690811" y="822400"/>
            <a:ext cx="2967404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384762" y="755724"/>
            <a:ext cx="3946281" cy="1023938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7916" tIns="38958" rIns="77916" bIns="38958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9" name="Rectangle à coins arrondis 8"/>
          <p:cNvSpPr>
            <a:spLocks noChangeArrowheads="1"/>
          </p:cNvSpPr>
          <p:nvPr/>
        </p:nvSpPr>
        <p:spPr bwMode="auto">
          <a:xfrm>
            <a:off x="861974" y="2952032"/>
            <a:ext cx="4898666" cy="2013123"/>
          </a:xfrm>
          <a:prstGeom prst="roundRect">
            <a:avLst>
              <a:gd name="adj" fmla="val 5870"/>
            </a:avLst>
          </a:prstGeom>
          <a:solidFill>
            <a:srgbClr val="9ED3D7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1200" b="1" dirty="0">
                <a:latin typeface="Verdana" charset="0"/>
              </a:rPr>
              <a:t>CMEMS OPERATIONS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1200" b="1" dirty="0">
                <a:latin typeface="Verdana" charset="0"/>
              </a:rPr>
              <a:t>PRODUCTION AND SERVICE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fr-FR" sz="12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900" b="1" dirty="0">
                <a:solidFill>
                  <a:schemeClr val="bg2"/>
                </a:solidFill>
                <a:latin typeface="Verdana" charset="0"/>
              </a:rPr>
              <a:t>Service </a:t>
            </a:r>
            <a:r>
              <a:rPr lang="fr-FR" sz="900" b="1" dirty="0" smtClean="0">
                <a:solidFill>
                  <a:schemeClr val="bg2"/>
                </a:solidFill>
                <a:latin typeface="Verdana" charset="0"/>
              </a:rPr>
              <a:t>desk and service </a:t>
            </a:r>
            <a:r>
              <a:rPr lang="fr-FR" sz="900" b="1" dirty="0" err="1" smtClean="0">
                <a:solidFill>
                  <a:schemeClr val="bg2"/>
                </a:solidFill>
                <a:latin typeface="Verdana" charset="0"/>
              </a:rPr>
              <a:t>operations</a:t>
            </a:r>
            <a:endParaRPr lang="fr-FR" sz="900" b="1" dirty="0">
              <a:solidFill>
                <a:schemeClr val="bg2"/>
              </a:solidFill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fr-FR" sz="900" b="1" dirty="0">
                <a:solidFill>
                  <a:schemeClr val="bg2"/>
                </a:solidFill>
                <a:latin typeface="Verdana" charset="0"/>
              </a:rPr>
              <a:t>Central Information System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fr-FR" sz="10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fr-FR" sz="900" b="1" dirty="0">
                <a:solidFill>
                  <a:schemeClr val="bg2"/>
                </a:solidFill>
                <a:latin typeface="Verdana" charset="0"/>
              </a:rPr>
              <a:t>Monitoring and </a:t>
            </a:r>
            <a:r>
              <a:rPr lang="fr-FR" sz="900" b="1" dirty="0" err="1">
                <a:solidFill>
                  <a:schemeClr val="bg2"/>
                </a:solidFill>
                <a:latin typeface="Verdana" charset="0"/>
              </a:rPr>
              <a:t>Forecasting</a:t>
            </a:r>
            <a:r>
              <a:rPr lang="fr-FR" sz="900" b="1" dirty="0">
                <a:solidFill>
                  <a:schemeClr val="bg2"/>
                </a:solidFill>
                <a:latin typeface="Verdana" charset="0"/>
              </a:rPr>
              <a:t> Centres (</a:t>
            </a:r>
            <a:r>
              <a:rPr lang="fr-FR" sz="900" b="1" dirty="0" err="1">
                <a:solidFill>
                  <a:schemeClr val="bg2"/>
                </a:solidFill>
                <a:latin typeface="Verdana" charset="0"/>
              </a:rPr>
              <a:t>Models</a:t>
            </a:r>
            <a:r>
              <a:rPr lang="fr-FR" sz="900" b="1" dirty="0">
                <a:solidFill>
                  <a:schemeClr val="bg2"/>
                </a:solidFill>
                <a:latin typeface="Verdana" charset="0"/>
              </a:rPr>
              <a:t>)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9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fr-FR" sz="9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fr-FR" sz="900" dirty="0">
              <a:latin typeface="Verdana" charset="0"/>
            </a:endParaRPr>
          </a:p>
          <a:p>
            <a:pPr algn="ctr"/>
            <a:r>
              <a:rPr lang="fr-FR" sz="900" b="1" dirty="0" err="1">
                <a:solidFill>
                  <a:schemeClr val="bg2"/>
                </a:solidFill>
                <a:latin typeface="Verdana" charset="0"/>
              </a:rPr>
              <a:t>Thematic</a:t>
            </a:r>
            <a:r>
              <a:rPr lang="fr-FR" sz="900" b="1" dirty="0">
                <a:solidFill>
                  <a:schemeClr val="bg2"/>
                </a:solidFill>
                <a:latin typeface="Verdana" charset="0"/>
              </a:rPr>
              <a:t> </a:t>
            </a:r>
            <a:r>
              <a:rPr lang="fr-FR" sz="900" b="1" dirty="0" err="1">
                <a:solidFill>
                  <a:schemeClr val="bg2"/>
                </a:solidFill>
                <a:latin typeface="Verdana" charset="0"/>
              </a:rPr>
              <a:t>Assembly</a:t>
            </a:r>
            <a:r>
              <a:rPr lang="fr-FR" sz="900" b="1" dirty="0">
                <a:solidFill>
                  <a:schemeClr val="bg2"/>
                </a:solidFill>
                <a:latin typeface="Verdana" charset="0"/>
              </a:rPr>
              <a:t> Centres (</a:t>
            </a:r>
            <a:r>
              <a:rPr lang="fr-FR" sz="900" b="1" dirty="0" smtClean="0">
                <a:solidFill>
                  <a:schemeClr val="bg2"/>
                </a:solidFill>
                <a:latin typeface="Verdana" charset="0"/>
              </a:rPr>
              <a:t>Observations)</a:t>
            </a:r>
            <a:endParaRPr lang="fr-FR" sz="900" b="1" dirty="0">
              <a:solidFill>
                <a:schemeClr val="bg2"/>
              </a:solidFill>
              <a:latin typeface="Verdana" charset="0"/>
            </a:endParaRPr>
          </a:p>
          <a:p>
            <a:endParaRPr lang="fr-FR" sz="9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fr-FR" sz="9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1200" dirty="0">
                <a:latin typeface="Verdana" charset="0"/>
              </a:rPr>
              <a:t> </a:t>
            </a:r>
          </a:p>
        </p:txBody>
      </p:sp>
      <p:sp>
        <p:nvSpPr>
          <p:cNvPr id="10" name="Rectangle à coins arrondis 9"/>
          <p:cNvSpPr>
            <a:spLocks noChangeArrowheads="1"/>
          </p:cNvSpPr>
          <p:nvPr/>
        </p:nvSpPr>
        <p:spPr bwMode="auto">
          <a:xfrm>
            <a:off x="6039732" y="2934892"/>
            <a:ext cx="2097172" cy="1306115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1200" b="1" dirty="0">
                <a:latin typeface="Verdana" charset="0"/>
              </a:rPr>
              <a:t>CMEMS </a:t>
            </a:r>
            <a:r>
              <a:rPr lang="fr-FR" sz="1200" b="1" dirty="0" smtClean="0">
                <a:latin typeface="Verdana" charset="0"/>
              </a:rPr>
              <a:t>EVOLUTIONS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1200" b="1" dirty="0" smtClean="0">
                <a:latin typeface="Verdana" charset="0"/>
              </a:rPr>
              <a:t>AND USER UPTAKE</a:t>
            </a:r>
            <a:endParaRPr lang="fr-FR" sz="1200" b="1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fr-FR" sz="1000" dirty="0">
              <a:latin typeface="Verdana" charset="0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fr-FR" sz="1000" dirty="0" err="1">
                <a:solidFill>
                  <a:schemeClr val="bg2"/>
                </a:solidFill>
                <a:latin typeface="Verdana" charset="0"/>
              </a:rPr>
              <a:t>Additional</a:t>
            </a:r>
            <a:r>
              <a:rPr lang="fr-FR" sz="1000" dirty="0">
                <a:solidFill>
                  <a:schemeClr val="bg2"/>
                </a:solidFill>
                <a:latin typeface="Verdana" charset="0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Verdana" charset="0"/>
              </a:rPr>
              <a:t>activities</a:t>
            </a:r>
            <a:r>
              <a:rPr lang="fr-FR" sz="1000" dirty="0">
                <a:solidFill>
                  <a:schemeClr val="bg2"/>
                </a:solidFill>
                <a:latin typeface="Verdana" charset="0"/>
              </a:rPr>
              <a:t> </a:t>
            </a:r>
            <a:r>
              <a:rPr lang="fr-FR" sz="1000" dirty="0" err="1" smtClean="0">
                <a:solidFill>
                  <a:schemeClr val="bg2"/>
                </a:solidFill>
                <a:latin typeface="Verdana" charset="0"/>
              </a:rPr>
              <a:t>complementing</a:t>
            </a:r>
            <a:r>
              <a:rPr lang="fr-FR" sz="1000" dirty="0">
                <a:solidFill>
                  <a:schemeClr val="bg2"/>
                </a:solidFill>
                <a:latin typeface="Verdana" charset="0"/>
              </a:rPr>
              <a:t> </a:t>
            </a:r>
            <a:r>
              <a:rPr lang="fr-FR" sz="1000" dirty="0" smtClean="0">
                <a:solidFill>
                  <a:schemeClr val="bg2"/>
                </a:solidFill>
                <a:latin typeface="Verdana" charset="0"/>
              </a:rPr>
              <a:t>CMEMS </a:t>
            </a:r>
            <a:r>
              <a:rPr lang="fr-FR" sz="1000" dirty="0" err="1">
                <a:solidFill>
                  <a:schemeClr val="bg2"/>
                </a:solidFill>
                <a:latin typeface="Verdana" charset="0"/>
              </a:rPr>
              <a:t>operations</a:t>
            </a:r>
            <a:endParaRPr lang="fr-FR" sz="10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11" name="Rectangle à coins arrondis 10"/>
          <p:cNvSpPr>
            <a:spLocks noChangeArrowheads="1"/>
          </p:cNvSpPr>
          <p:nvPr/>
        </p:nvSpPr>
        <p:spPr bwMode="auto">
          <a:xfrm>
            <a:off x="940626" y="1923678"/>
            <a:ext cx="6834554" cy="3524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100" b="1" dirty="0">
                <a:solidFill>
                  <a:schemeClr val="bg1"/>
                </a:solidFill>
              </a:rPr>
              <a:t>CROSS-CUTTING COORDINATION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100" b="1" dirty="0">
                <a:solidFill>
                  <a:schemeClr val="bg1"/>
                </a:solidFill>
              </a:rPr>
              <a:t>CENTRAL USER SERVICE</a:t>
            </a:r>
          </a:p>
        </p:txBody>
      </p:sp>
      <p:sp>
        <p:nvSpPr>
          <p:cNvPr id="12" name="Flèche vers le bas 11"/>
          <p:cNvSpPr>
            <a:spLocks noChangeArrowheads="1"/>
          </p:cNvSpPr>
          <p:nvPr/>
        </p:nvSpPr>
        <p:spPr bwMode="auto">
          <a:xfrm rot="1873320">
            <a:off x="2200858" y="2537224"/>
            <a:ext cx="773723" cy="3976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fr-FR" sz="1400"/>
          </a:p>
        </p:txBody>
      </p:sp>
      <p:sp>
        <p:nvSpPr>
          <p:cNvPr id="13" name="Flèche vers le bas 12"/>
          <p:cNvSpPr>
            <a:spLocks noChangeArrowheads="1"/>
          </p:cNvSpPr>
          <p:nvPr/>
        </p:nvSpPr>
        <p:spPr bwMode="auto">
          <a:xfrm rot="-2008265">
            <a:off x="5736723" y="2526373"/>
            <a:ext cx="593481" cy="463153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fr-FR" sz="1400"/>
          </a:p>
        </p:txBody>
      </p:sp>
      <p:sp>
        <p:nvSpPr>
          <p:cNvPr id="14" name="Rectangle à coins arrondis 13"/>
          <p:cNvSpPr>
            <a:spLocks noChangeArrowheads="1"/>
          </p:cNvSpPr>
          <p:nvPr/>
        </p:nvSpPr>
        <p:spPr bwMode="auto">
          <a:xfrm>
            <a:off x="961141" y="2324919"/>
            <a:ext cx="1540119" cy="152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100" b="1" dirty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15" name="Rectangle à coins arrondis 14"/>
          <p:cNvSpPr>
            <a:spLocks noChangeArrowheads="1"/>
          </p:cNvSpPr>
          <p:nvPr/>
        </p:nvSpPr>
        <p:spPr bwMode="auto">
          <a:xfrm>
            <a:off x="2728395" y="2324919"/>
            <a:ext cx="1538654" cy="152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10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16" name="Rectangle à coins arrondis 15"/>
          <p:cNvSpPr>
            <a:spLocks noChangeArrowheads="1"/>
          </p:cNvSpPr>
          <p:nvPr/>
        </p:nvSpPr>
        <p:spPr bwMode="auto">
          <a:xfrm>
            <a:off x="4495649" y="2324919"/>
            <a:ext cx="1538654" cy="152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100" b="1" dirty="0" err="1">
                <a:solidFill>
                  <a:schemeClr val="bg1"/>
                </a:solidFill>
              </a:rPr>
              <a:t>Outreach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7" name="Rectangle à coins arrondis 16"/>
          <p:cNvSpPr>
            <a:spLocks noChangeArrowheads="1"/>
          </p:cNvSpPr>
          <p:nvPr/>
        </p:nvSpPr>
        <p:spPr bwMode="auto">
          <a:xfrm>
            <a:off x="6226269" y="2324919"/>
            <a:ext cx="1540120" cy="152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100" b="1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370285" y="4310970"/>
            <a:ext cx="770060" cy="78105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b="1" dirty="0">
                <a:solidFill>
                  <a:schemeClr val="bg1"/>
                </a:solidFill>
              </a:rPr>
              <a:t>Service Evolution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7272808" y="4326412"/>
            <a:ext cx="720080" cy="76561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b="1" dirty="0">
                <a:solidFill>
                  <a:schemeClr val="bg1"/>
                </a:solidFill>
              </a:rPr>
              <a:t>User</a:t>
            </a:r>
            <a:r>
              <a:rPr lang="fr-FR" sz="1000" b="1" dirty="0">
                <a:solidFill>
                  <a:schemeClr val="tx1"/>
                </a:solidFill>
              </a:rPr>
              <a:t>    </a:t>
            </a:r>
            <a:r>
              <a:rPr lang="fr-FR" sz="1000" b="1" dirty="0" err="1">
                <a:solidFill>
                  <a:schemeClr val="bg1"/>
                </a:solidFill>
              </a:rPr>
              <a:t>Uptake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20" name="ZoneTexte 1"/>
          <p:cNvSpPr txBox="1">
            <a:spLocks noChangeArrowheads="1"/>
          </p:cNvSpPr>
          <p:nvPr/>
        </p:nvSpPr>
        <p:spPr bwMode="auto">
          <a:xfrm>
            <a:off x="3175337" y="872369"/>
            <a:ext cx="3050932" cy="2941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6" tIns="38958" rIns="77916" bIns="38958">
            <a:spAutoFit/>
          </a:bodyPr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dirty="0">
                <a:solidFill>
                  <a:srgbClr val="00468C"/>
                </a:solidFill>
                <a:latin typeface="Arial" charset="0"/>
              </a:rPr>
              <a:t>Marine </a:t>
            </a:r>
            <a:r>
              <a:rPr lang="fr-FR" altLang="fr-FR" sz="1400" dirty="0" err="1">
                <a:solidFill>
                  <a:srgbClr val="00468C"/>
                </a:solidFill>
                <a:latin typeface="Arial" charset="0"/>
              </a:rPr>
              <a:t>Environment</a:t>
            </a:r>
            <a:r>
              <a:rPr lang="fr-FR" altLang="fr-FR" sz="1400" dirty="0">
                <a:solidFill>
                  <a:srgbClr val="00468C"/>
                </a:solidFill>
                <a:latin typeface="Arial" charset="0"/>
              </a:rPr>
              <a:t> Monitoring</a:t>
            </a:r>
          </a:p>
        </p:txBody>
      </p:sp>
      <p:sp>
        <p:nvSpPr>
          <p:cNvPr id="21" name="ZoneTexte 2"/>
          <p:cNvSpPr txBox="1">
            <a:spLocks noChangeArrowheads="1"/>
          </p:cNvSpPr>
          <p:nvPr/>
        </p:nvSpPr>
        <p:spPr bwMode="auto">
          <a:xfrm>
            <a:off x="2452881" y="1316508"/>
            <a:ext cx="1500670" cy="29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16" tIns="38958" rIns="77916" bIns="38958">
            <a:spAutoFit/>
          </a:bodyPr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>
                <a:solidFill>
                  <a:srgbClr val="00468C"/>
                </a:solidFill>
                <a:latin typeface="Arial" charset="0"/>
              </a:rPr>
              <a:t>Entrusted entity: </a:t>
            </a:r>
          </a:p>
        </p:txBody>
      </p:sp>
      <p:pic>
        <p:nvPicPr>
          <p:cNvPr id="22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68" y="4148063"/>
            <a:ext cx="4241874" cy="241027"/>
          </a:xfrm>
          <a:prstGeom prst="rect">
            <a:avLst/>
          </a:prstGeom>
        </p:spPr>
      </p:pic>
      <p:pic>
        <p:nvPicPr>
          <p:cNvPr id="23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07" y="4677122"/>
            <a:ext cx="4699256" cy="342900"/>
          </a:xfrm>
          <a:prstGeom prst="rect">
            <a:avLst/>
          </a:prstGeom>
        </p:spPr>
      </p:pic>
      <p:sp>
        <p:nvSpPr>
          <p:cNvPr id="24" name="Rectangle à coins arrondis 23"/>
          <p:cNvSpPr>
            <a:spLocks noChangeArrowheads="1"/>
          </p:cNvSpPr>
          <p:nvPr/>
        </p:nvSpPr>
        <p:spPr bwMode="auto">
          <a:xfrm>
            <a:off x="323528" y="1059582"/>
            <a:ext cx="1800200" cy="312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b="1" dirty="0" smtClean="0">
                <a:solidFill>
                  <a:schemeClr val="bg1"/>
                </a:solidFill>
              </a:rPr>
              <a:t>EEA, </a:t>
            </a:r>
            <a:r>
              <a:rPr lang="fr-FR" sz="1000" b="1" dirty="0" err="1" smtClean="0">
                <a:solidFill>
                  <a:schemeClr val="bg1"/>
                </a:solidFill>
              </a:rPr>
              <a:t>EuroGOOS</a:t>
            </a:r>
            <a:r>
              <a:rPr lang="fr-FR" sz="1000" b="1" dirty="0" smtClean="0">
                <a:solidFill>
                  <a:schemeClr val="bg1"/>
                </a:solidFill>
              </a:rPr>
              <a:t> and </a:t>
            </a:r>
            <a:r>
              <a:rPr lang="fr-FR" sz="1000" b="1" dirty="0" err="1" smtClean="0">
                <a:solidFill>
                  <a:schemeClr val="bg1"/>
                </a:solidFill>
              </a:rPr>
              <a:t>EMODnet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25" name="Rectangle à coins arrondis 24"/>
          <p:cNvSpPr>
            <a:spLocks noChangeArrowheads="1"/>
          </p:cNvSpPr>
          <p:nvPr/>
        </p:nvSpPr>
        <p:spPr bwMode="auto">
          <a:xfrm>
            <a:off x="323528" y="681503"/>
            <a:ext cx="1800200" cy="3060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b="1" dirty="0" smtClean="0">
                <a:solidFill>
                  <a:schemeClr val="bg1"/>
                </a:solidFill>
              </a:rPr>
              <a:t>ESA and </a:t>
            </a:r>
            <a:r>
              <a:rPr lang="fr-FR" sz="1000" b="1" dirty="0" err="1" smtClean="0">
                <a:solidFill>
                  <a:schemeClr val="bg1"/>
                </a:solidFill>
              </a:rPr>
              <a:t>Eumetsat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26" name="Rectangle à coins arrondis 25"/>
          <p:cNvSpPr>
            <a:spLocks noChangeArrowheads="1"/>
          </p:cNvSpPr>
          <p:nvPr/>
        </p:nvSpPr>
        <p:spPr bwMode="auto">
          <a:xfrm>
            <a:off x="323528" y="1418779"/>
            <a:ext cx="1800200" cy="360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fr-FR" sz="1000" b="1" dirty="0" err="1" smtClean="0">
                <a:solidFill>
                  <a:schemeClr val="bg1"/>
                </a:solidFill>
              </a:rPr>
              <a:t>Other</a:t>
            </a:r>
            <a:r>
              <a:rPr lang="fr-FR" sz="1000" b="1" dirty="0" smtClean="0">
                <a:solidFill>
                  <a:schemeClr val="bg1"/>
                </a:solidFill>
              </a:rPr>
              <a:t> </a:t>
            </a:r>
            <a:r>
              <a:rPr lang="fr-FR" sz="1000" b="1" dirty="0" err="1" smtClean="0">
                <a:solidFill>
                  <a:schemeClr val="bg1"/>
                </a:solidFill>
              </a:rPr>
              <a:t>Copernicus</a:t>
            </a:r>
            <a:r>
              <a:rPr lang="fr-FR" sz="1000" b="1" dirty="0" smtClean="0">
                <a:solidFill>
                  <a:schemeClr val="bg1"/>
                </a:solidFill>
              </a:rPr>
              <a:t> Services</a:t>
            </a:r>
            <a:endParaRPr lang="fr-FR" sz="1000" b="1" dirty="0">
              <a:solidFill>
                <a:schemeClr val="bg1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203598"/>
            <a:ext cx="1035587" cy="5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à coins arrondis 27"/>
          <p:cNvSpPr>
            <a:spLocks noChangeArrowheads="1"/>
          </p:cNvSpPr>
          <p:nvPr/>
        </p:nvSpPr>
        <p:spPr bwMode="auto">
          <a:xfrm>
            <a:off x="6948264" y="1339700"/>
            <a:ext cx="1577657" cy="51197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lIns="77891" tIns="38946" rIns="77891" bIns="38946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942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fr-FR" sz="1000" b="1" dirty="0" smtClean="0">
                <a:solidFill>
                  <a:schemeClr val="bg1"/>
                </a:solidFill>
              </a:rPr>
              <a:t>Champion </a:t>
            </a:r>
            <a:r>
              <a:rPr lang="fr-FR" sz="1000" b="1" dirty="0" err="1" smtClean="0">
                <a:solidFill>
                  <a:schemeClr val="bg1"/>
                </a:solidFill>
              </a:rPr>
              <a:t>Users</a:t>
            </a:r>
            <a:r>
              <a:rPr lang="fr-FR" sz="1000" b="1" dirty="0" smtClean="0">
                <a:solidFill>
                  <a:schemeClr val="bg1"/>
                </a:solidFill>
              </a:rPr>
              <a:t> </a:t>
            </a:r>
          </a:p>
          <a:p>
            <a:pPr algn="ctr" defTabSz="38942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fr-FR" sz="1000" b="1" dirty="0" err="1" smtClean="0">
                <a:solidFill>
                  <a:schemeClr val="bg1"/>
                </a:solidFill>
              </a:rPr>
              <a:t>Advisory</a:t>
            </a:r>
            <a:r>
              <a:rPr lang="fr-FR" sz="1000" b="1" dirty="0" smtClean="0">
                <a:solidFill>
                  <a:schemeClr val="bg1"/>
                </a:solidFill>
              </a:rPr>
              <a:t> </a:t>
            </a:r>
            <a:r>
              <a:rPr lang="fr-FR" sz="1000" b="1" dirty="0" err="1" smtClean="0">
                <a:solidFill>
                  <a:schemeClr val="bg1"/>
                </a:solidFill>
              </a:rPr>
              <a:t>Committee</a:t>
            </a:r>
            <a:endParaRPr lang="fr-F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r="845"/>
          <a:stretch/>
        </p:blipFill>
        <p:spPr>
          <a:xfrm>
            <a:off x="1" y="638506"/>
            <a:ext cx="9036496" cy="3945145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9202" y="699543"/>
            <a:ext cx="8113630" cy="3823073"/>
          </a:xfrm>
        </p:spPr>
        <p:txBody>
          <a:bodyPr/>
          <a:lstStyle/>
          <a:p>
            <a:pPr marL="0" indent="0">
              <a:buNone/>
            </a:pPr>
            <a:endParaRPr lang="fr-FR" b="1" dirty="0" smtClean="0">
              <a:solidFill>
                <a:srgbClr val="547EB6"/>
              </a:solidFill>
              <a:latin typeface="Arial" charset="0"/>
            </a:endParaRPr>
          </a:p>
          <a:p>
            <a:pPr marL="0" indent="0">
              <a:buNone/>
            </a:pPr>
            <a:endParaRPr lang="fr-FR" b="1" dirty="0">
              <a:solidFill>
                <a:srgbClr val="547EB6"/>
              </a:solidFill>
              <a:latin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CMEMS Service </a:t>
            </a:r>
            <a:r>
              <a:rPr lang="fr-FR" dirty="0" smtClean="0"/>
              <a:t>Evolution - Roadmap</a:t>
            </a:r>
            <a:endParaRPr lang="fr-FR" dirty="0"/>
          </a:p>
        </p:txBody>
      </p:sp>
      <p:sp>
        <p:nvSpPr>
          <p:cNvPr id="24" name="Ellipse 1"/>
          <p:cNvSpPr>
            <a:spLocks noChangeArrowheads="1"/>
          </p:cNvSpPr>
          <p:nvPr/>
        </p:nvSpPr>
        <p:spPr bwMode="auto">
          <a:xfrm>
            <a:off x="3402623" y="3048002"/>
            <a:ext cx="1636469" cy="8262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575">
              <a:solidFill>
                <a:srgbClr val="00468C"/>
              </a:solidFill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522616"/>
            <a:ext cx="9144000" cy="620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3473699"/>
            <a:ext cx="9144000" cy="1677382"/>
          </a:xfrm>
          <a:prstGeom prst="rect">
            <a:avLst/>
          </a:prstGeom>
          <a:solidFill>
            <a:srgbClr val="EA942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Mid-term R&amp;D / Tier 2</a:t>
            </a:r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en-US" sz="1350" dirty="0" smtClean="0">
                <a:solidFill>
                  <a:schemeClr val="bg1"/>
                </a:solidFill>
              </a:rPr>
              <a:t>CMEMS Production Centers + Call for Tenders (R&amp;D projects)</a:t>
            </a:r>
          </a:p>
          <a:p>
            <a:pPr algn="ctr"/>
            <a:r>
              <a:rPr lang="en-US" sz="1350" dirty="0" err="1" smtClean="0">
                <a:solidFill>
                  <a:schemeClr val="bg1"/>
                </a:solidFill>
              </a:rPr>
              <a:t>SoW</a:t>
            </a:r>
            <a:r>
              <a:rPr lang="en-US" sz="1350" dirty="0" smtClean="0">
                <a:solidFill>
                  <a:schemeClr val="bg1"/>
                </a:solidFill>
              </a:rPr>
              <a:t> in the calls: “Studies </a:t>
            </a:r>
            <a:r>
              <a:rPr lang="en-US" sz="1350" dirty="0">
                <a:solidFill>
                  <a:schemeClr val="bg1"/>
                </a:solidFill>
              </a:rPr>
              <a:t>carried out </a:t>
            </a:r>
            <a:r>
              <a:rPr lang="en-US" sz="1350" dirty="0" smtClean="0">
                <a:solidFill>
                  <a:schemeClr val="bg1"/>
                </a:solidFill>
              </a:rPr>
              <a:t>shall </a:t>
            </a:r>
            <a:r>
              <a:rPr lang="en-US" sz="1350" dirty="0">
                <a:solidFill>
                  <a:schemeClr val="bg1"/>
                </a:solidFill>
              </a:rPr>
              <a:t>lead to significant results in less than 2 years and have the potential (if successful) of improving the operational service in </a:t>
            </a:r>
            <a:r>
              <a:rPr lang="en-US" sz="1350" dirty="0" smtClean="0">
                <a:solidFill>
                  <a:schemeClr val="bg1"/>
                </a:solidFill>
              </a:rPr>
              <a:t>&lt; 3 </a:t>
            </a:r>
            <a:r>
              <a:rPr lang="en-US" sz="1350" dirty="0" err="1" smtClean="0">
                <a:solidFill>
                  <a:schemeClr val="bg1"/>
                </a:solidFill>
              </a:rPr>
              <a:t>yrs</a:t>
            </a:r>
            <a:r>
              <a:rPr lang="en-US" sz="1350" dirty="0" smtClean="0">
                <a:solidFill>
                  <a:schemeClr val="bg1"/>
                </a:solidFill>
              </a:rPr>
              <a:t> (assuming </a:t>
            </a:r>
            <a:r>
              <a:rPr lang="en-US" sz="1350" dirty="0">
                <a:solidFill>
                  <a:schemeClr val="bg1"/>
                </a:solidFill>
              </a:rPr>
              <a:t>a </a:t>
            </a:r>
            <a:r>
              <a:rPr lang="en-US" sz="1350" dirty="0" smtClean="0">
                <a:solidFill>
                  <a:schemeClr val="bg1"/>
                </a:solidFill>
              </a:rPr>
              <a:t>1-yr </a:t>
            </a:r>
            <a:r>
              <a:rPr lang="en-US" sz="1350" dirty="0">
                <a:solidFill>
                  <a:schemeClr val="bg1"/>
                </a:solidFill>
              </a:rPr>
              <a:t>transfer of R&amp;D results towards the CMEMS operational systems).”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350" dirty="0" smtClean="0">
                <a:solidFill>
                  <a:schemeClr val="bg1"/>
                </a:solidFill>
              </a:rPr>
              <a:t>R&amp;D projects are monitored by MOI and STAC</a:t>
            </a:r>
          </a:p>
          <a:p>
            <a:pPr algn="just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fr-FR" sz="1600" i="1" dirty="0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-&gt; </a:t>
            </a:r>
            <a:r>
              <a:rPr lang="fr-FR" sz="1600" i="1" dirty="0" err="1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Presentations</a:t>
            </a:r>
            <a:r>
              <a:rPr lang="fr-FR" sz="1600" i="1" dirty="0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 on </a:t>
            </a:r>
            <a:r>
              <a:rPr lang="fr-FR" sz="1600" i="1" dirty="0" smtClean="0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R&amp;D </a:t>
            </a:r>
            <a:r>
              <a:rPr lang="fr-FR" sz="1600" i="1" dirty="0" err="1" smtClean="0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projects</a:t>
            </a:r>
            <a:r>
              <a:rPr lang="fr-FR" sz="1600" i="1" dirty="0" smtClean="0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 on Tuesday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4" r="8230"/>
          <a:stretch/>
        </p:blipFill>
        <p:spPr>
          <a:xfrm>
            <a:off x="3675165" y="672271"/>
            <a:ext cx="5413373" cy="4058103"/>
          </a:xfrm>
          <a:prstGeom prst="rect">
            <a:avLst/>
          </a:prstGeom>
        </p:spPr>
      </p:pic>
      <p:sp>
        <p:nvSpPr>
          <p:cNvPr id="7" name="Signalisation droite 6"/>
          <p:cNvSpPr/>
          <p:nvPr/>
        </p:nvSpPr>
        <p:spPr>
          <a:xfrm rot="5400000">
            <a:off x="1859268" y="1711820"/>
            <a:ext cx="2345621" cy="384070"/>
          </a:xfrm>
          <a:prstGeom prst="homePlate">
            <a:avLst/>
          </a:prstGeom>
          <a:solidFill>
            <a:srgbClr val="9AB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1269753" y="4202227"/>
            <a:ext cx="2519776" cy="886337"/>
          </a:xfrm>
          <a:prstGeom prst="roundRect">
            <a:avLst>
              <a:gd name="adj" fmla="val 10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7600" y="731044"/>
            <a:ext cx="8113630" cy="3823073"/>
          </a:xfrm>
        </p:spPr>
        <p:txBody>
          <a:bodyPr/>
          <a:lstStyle/>
          <a:p>
            <a:pPr marL="0" indent="0">
              <a:buNone/>
            </a:pPr>
            <a:endParaRPr lang="fr-FR" b="1" dirty="0" smtClean="0">
              <a:solidFill>
                <a:srgbClr val="547EB6"/>
              </a:solidFill>
              <a:latin typeface="Arial" charset="0"/>
            </a:endParaRPr>
          </a:p>
          <a:p>
            <a:pPr marL="0" indent="0">
              <a:buNone/>
            </a:pPr>
            <a:endParaRPr lang="fr-FR" b="1" dirty="0">
              <a:solidFill>
                <a:srgbClr val="547EB6"/>
              </a:solidFill>
              <a:latin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67600" y="230400"/>
            <a:ext cx="7819096" cy="277539"/>
          </a:xfrm>
        </p:spPr>
        <p:txBody>
          <a:bodyPr/>
          <a:lstStyle/>
          <a:p>
            <a:r>
              <a:rPr lang="fr-FR" spc="460" dirty="0" smtClean="0"/>
              <a:t>Service Evolution </a:t>
            </a:r>
            <a:r>
              <a:rPr lang="fr-FR" spc="460" dirty="0" err="1" smtClean="0"/>
              <a:t>Tier</a:t>
            </a:r>
            <a:r>
              <a:rPr lang="fr-FR" spc="460" dirty="0" smtClean="0"/>
              <a:t> 2: 2</a:t>
            </a:r>
            <a:r>
              <a:rPr lang="fr-FR" spc="460" baseline="30000" dirty="0" smtClean="0"/>
              <a:t>nd</a:t>
            </a:r>
            <a:r>
              <a:rPr lang="fr-FR" spc="460" dirty="0" smtClean="0"/>
              <a:t> batch of R&amp;D </a:t>
            </a:r>
            <a:r>
              <a:rPr lang="fr-FR" spc="460" dirty="0" err="1" smtClean="0"/>
              <a:t>projects</a:t>
            </a:r>
            <a:endParaRPr lang="fr-FR" spc="460" dirty="0"/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7227277" y="4718449"/>
            <a:ext cx="446210" cy="425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89025" indent="-28257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355725" indent="-265113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582738" indent="-225425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0399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4971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9543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411538" indent="-2254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575">
              <a:solidFill>
                <a:srgbClr val="00468C"/>
              </a:solidFill>
              <a:latin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 bwMode="auto">
          <a:xfrm>
            <a:off x="4103838" y="4783450"/>
            <a:ext cx="504016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2E84DA"/>
                </a:solidFill>
                <a:latin typeface="Arial" charset="0"/>
              </a:rPr>
              <a:t>http://www.mercator-ocean.fr/mercator-ocean/copernicus/service-evolution/</a:t>
            </a:r>
          </a:p>
        </p:txBody>
      </p:sp>
      <p:grpSp>
        <p:nvGrpSpPr>
          <p:cNvPr id="10" name="Groupe 13"/>
          <p:cNvGrpSpPr/>
          <p:nvPr/>
        </p:nvGrpSpPr>
        <p:grpSpPr>
          <a:xfrm>
            <a:off x="1282898" y="3834247"/>
            <a:ext cx="2665491" cy="289749"/>
            <a:chOff x="2351484" y="1451570"/>
            <a:chExt cx="1823374" cy="1160859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351484" y="1451570"/>
              <a:ext cx="1721810" cy="1160859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385484" y="148557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43815" rIns="65723" bIns="43815" numCol="1" spcCol="1270" anchor="ctr" anchorCtr="0">
              <a:noAutofit/>
            </a:bodyPr>
            <a:lstStyle/>
            <a:p>
              <a:pPr algn="ctr" defTabSz="15335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45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cxnSp>
        <p:nvCxnSpPr>
          <p:cNvPr id="13" name="Connecteur droit 12"/>
          <p:cNvCxnSpPr/>
          <p:nvPr/>
        </p:nvCxnSpPr>
        <p:spPr>
          <a:xfrm>
            <a:off x="1099563" y="3220681"/>
            <a:ext cx="16625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 bwMode="auto">
          <a:xfrm>
            <a:off x="1323649" y="3820321"/>
            <a:ext cx="190859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fr-FR" sz="1350" dirty="0" err="1">
                <a:solidFill>
                  <a:srgbClr val="475A8D">
                    <a:lumMod val="75000"/>
                  </a:srgbClr>
                </a:solidFill>
              </a:rPr>
              <a:t>PIs</a:t>
            </a:r>
            <a:r>
              <a:rPr lang="fr-FR" sz="1350" dirty="0">
                <a:solidFill>
                  <a:srgbClr val="475A8D">
                    <a:lumMod val="75000"/>
                  </a:srgbClr>
                </a:solidFill>
              </a:rPr>
              <a:t> </a:t>
            </a:r>
            <a:r>
              <a:rPr lang="fr-FR" sz="1350" dirty="0" err="1">
                <a:solidFill>
                  <a:srgbClr val="35436A"/>
                </a:solidFill>
              </a:rPr>
              <a:t>from</a:t>
            </a:r>
            <a:r>
              <a:rPr lang="fr-FR" sz="1350" dirty="0">
                <a:solidFill>
                  <a:srgbClr val="35436A"/>
                </a:solidFill>
              </a:rPr>
              <a:t> </a:t>
            </a:r>
            <a:r>
              <a:rPr lang="fr-FR" sz="1350" dirty="0">
                <a:solidFill>
                  <a:srgbClr val="475A8D">
                    <a:lumMod val="75000"/>
                  </a:srgbClr>
                </a:solidFill>
              </a:rPr>
              <a:t>10 EU countries</a:t>
            </a:r>
          </a:p>
        </p:txBody>
      </p:sp>
      <p:grpSp>
        <p:nvGrpSpPr>
          <p:cNvPr id="18" name="Groupe 29"/>
          <p:cNvGrpSpPr/>
          <p:nvPr/>
        </p:nvGrpSpPr>
        <p:grpSpPr>
          <a:xfrm>
            <a:off x="1276028" y="3462332"/>
            <a:ext cx="2513081" cy="289749"/>
            <a:chOff x="2351484" y="1451570"/>
            <a:chExt cx="1857374" cy="1160859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2351484" y="1451570"/>
              <a:ext cx="1857374" cy="1160859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2385484" y="1485570"/>
              <a:ext cx="1789374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43815" rIns="65723" bIns="43815" numCol="1" spcCol="1270" anchor="ctr" anchorCtr="0">
              <a:noAutofit/>
            </a:bodyPr>
            <a:lstStyle/>
            <a:p>
              <a:pPr algn="ctr" defTabSz="15335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45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21" name="ZoneTexte 20"/>
          <p:cNvSpPr txBox="1"/>
          <p:nvPr/>
        </p:nvSpPr>
        <p:spPr bwMode="auto">
          <a:xfrm>
            <a:off x="1328919" y="3437478"/>
            <a:ext cx="150836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475A8D">
                    <a:lumMod val="75000"/>
                  </a:srgbClr>
                </a:solidFill>
              </a:rPr>
              <a:t>Total budget: </a:t>
            </a:r>
            <a:r>
              <a:rPr lang="fr-FR" sz="1350" dirty="0" smtClean="0">
                <a:solidFill>
                  <a:srgbClr val="475A8D">
                    <a:lumMod val="75000"/>
                  </a:srgbClr>
                </a:solidFill>
              </a:rPr>
              <a:t>3 </a:t>
            </a:r>
            <a:r>
              <a:rPr lang="fr-FR" sz="1350" dirty="0">
                <a:solidFill>
                  <a:srgbClr val="475A8D">
                    <a:lumMod val="75000"/>
                  </a:srgbClr>
                </a:solidFill>
              </a:rPr>
              <a:t>M€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1095624" y="2787774"/>
            <a:ext cx="0" cy="213084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099564" y="4918618"/>
            <a:ext cx="16625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 bwMode="auto">
          <a:xfrm>
            <a:off x="413817" y="1659547"/>
            <a:ext cx="2646015" cy="32316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prstClr val="white"/>
                </a:solidFill>
              </a:rPr>
              <a:t>Evaluation </a:t>
            </a:r>
            <a:r>
              <a:rPr lang="fr-FR" sz="1200" dirty="0">
                <a:solidFill>
                  <a:prstClr val="white"/>
                </a:solidFill>
              </a:rPr>
              <a:t>(STAC + </a:t>
            </a:r>
            <a:r>
              <a:rPr lang="fr-FR" sz="1200" dirty="0" err="1">
                <a:solidFill>
                  <a:prstClr val="white"/>
                </a:solidFill>
              </a:rPr>
              <a:t>external</a:t>
            </a:r>
            <a:r>
              <a:rPr lang="fr-FR" sz="1200" dirty="0">
                <a:solidFill>
                  <a:prstClr val="white"/>
                </a:solidFill>
              </a:rPr>
              <a:t> </a:t>
            </a:r>
            <a:r>
              <a:rPr lang="fr-FR" sz="1200" dirty="0" err="1">
                <a:solidFill>
                  <a:prstClr val="white"/>
                </a:solidFill>
              </a:rPr>
              <a:t>reviews</a:t>
            </a:r>
            <a:r>
              <a:rPr lang="fr-FR" sz="1200" dirty="0">
                <a:solidFill>
                  <a:prstClr val="white"/>
                </a:solidFill>
              </a:rPr>
              <a:t>)</a:t>
            </a:r>
            <a:endParaRPr lang="fr-FR" sz="1500" dirty="0">
              <a:solidFill>
                <a:prstClr val="white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 bwMode="auto">
          <a:xfrm>
            <a:off x="251520" y="1253508"/>
            <a:ext cx="2808312" cy="32316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fr-FR" sz="1500" dirty="0" err="1" smtClean="0">
                <a:solidFill>
                  <a:prstClr val="white"/>
                </a:solidFill>
              </a:rPr>
              <a:t>Submitted</a:t>
            </a:r>
            <a:r>
              <a:rPr lang="fr-FR" sz="1500" dirty="0" smtClean="0">
                <a:solidFill>
                  <a:prstClr val="white"/>
                </a:solidFill>
              </a:rPr>
              <a:t> </a:t>
            </a:r>
            <a:r>
              <a:rPr lang="fr-FR" sz="1500" dirty="0" err="1" smtClean="0">
                <a:solidFill>
                  <a:prstClr val="white"/>
                </a:solidFill>
              </a:rPr>
              <a:t>projects</a:t>
            </a:r>
            <a:endParaRPr lang="fr-FR" sz="1500" dirty="0">
              <a:solidFill>
                <a:prstClr val="white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 bwMode="auto">
          <a:xfrm>
            <a:off x="539553" y="2074356"/>
            <a:ext cx="2519532" cy="32316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fr-FR" sz="1500" dirty="0" err="1" smtClean="0">
                <a:solidFill>
                  <a:prstClr val="white"/>
                </a:solidFill>
              </a:rPr>
              <a:t>Choice</a:t>
            </a:r>
            <a:r>
              <a:rPr lang="fr-FR" sz="1500" dirty="0" smtClean="0">
                <a:solidFill>
                  <a:prstClr val="white"/>
                </a:solidFill>
              </a:rPr>
              <a:t> </a:t>
            </a:r>
            <a:r>
              <a:rPr lang="fr-FR" sz="1500" dirty="0" err="1" smtClean="0">
                <a:solidFill>
                  <a:prstClr val="white"/>
                </a:solidFill>
              </a:rPr>
              <a:t>Committee</a:t>
            </a:r>
            <a:endParaRPr lang="fr-FR" sz="1500" dirty="0">
              <a:solidFill>
                <a:prstClr val="white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 bwMode="auto">
          <a:xfrm>
            <a:off x="755577" y="2464609"/>
            <a:ext cx="2303508" cy="32316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prstClr val="white"/>
                </a:solidFill>
              </a:rPr>
              <a:t>18 </a:t>
            </a:r>
            <a:r>
              <a:rPr lang="fr-FR" sz="1500" dirty="0" err="1" smtClean="0">
                <a:solidFill>
                  <a:prstClr val="white"/>
                </a:solidFill>
              </a:rPr>
              <a:t>Projects</a:t>
            </a:r>
            <a:r>
              <a:rPr lang="fr-FR" sz="1500" dirty="0" smtClean="0">
                <a:solidFill>
                  <a:prstClr val="white"/>
                </a:solidFill>
              </a:rPr>
              <a:t> </a:t>
            </a:r>
            <a:r>
              <a:rPr lang="fr-FR" sz="1500" dirty="0" err="1" smtClean="0">
                <a:solidFill>
                  <a:prstClr val="white"/>
                </a:solidFill>
              </a:rPr>
              <a:t>funded</a:t>
            </a:r>
            <a:endParaRPr lang="fr-FR" sz="1500" dirty="0">
              <a:solidFill>
                <a:prstClr val="white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1095624" y="3620908"/>
            <a:ext cx="16625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36"/>
          <p:cNvSpPr/>
          <p:nvPr/>
        </p:nvSpPr>
        <p:spPr>
          <a:xfrm>
            <a:off x="1272088" y="3075806"/>
            <a:ext cx="2517021" cy="328448"/>
          </a:xfrm>
          <a:prstGeom prst="roundRect">
            <a:avLst>
              <a:gd name="adj" fmla="val 10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1095624" y="3939902"/>
            <a:ext cx="16625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 bwMode="auto">
          <a:xfrm>
            <a:off x="1340153" y="3063756"/>
            <a:ext cx="26265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fr-FR" sz="1350" dirty="0" smtClean="0">
                <a:solidFill>
                  <a:srgbClr val="475A8D">
                    <a:lumMod val="75000"/>
                  </a:srgbClr>
                </a:solidFill>
              </a:rPr>
              <a:t>2-yr </a:t>
            </a:r>
            <a:r>
              <a:rPr lang="fr-FR" sz="1350" dirty="0" err="1" smtClean="0">
                <a:solidFill>
                  <a:srgbClr val="475A8D">
                    <a:lumMod val="75000"/>
                  </a:srgbClr>
                </a:solidFill>
              </a:rPr>
              <a:t>contracts</a:t>
            </a:r>
            <a:r>
              <a:rPr lang="fr-FR" sz="1350" dirty="0" smtClean="0">
                <a:solidFill>
                  <a:srgbClr val="475A8D">
                    <a:lumMod val="75000"/>
                  </a:srgbClr>
                </a:solidFill>
              </a:rPr>
              <a:t> [2018-2020]</a:t>
            </a:r>
            <a:endParaRPr lang="fr-FR" sz="1350" dirty="0">
              <a:solidFill>
                <a:srgbClr val="475A8D">
                  <a:lumMod val="75000"/>
                </a:srgb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 bwMode="auto">
          <a:xfrm>
            <a:off x="147155" y="847469"/>
            <a:ext cx="2911930" cy="32316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prstClr val="white"/>
                </a:solidFill>
              </a:rPr>
              <a:t>Call for tenders : Q4 2017</a:t>
            </a:r>
            <a:endParaRPr lang="fr-FR" sz="1500" dirty="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67916" y="4283999"/>
            <a:ext cx="2521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35436A"/>
                </a:solidFill>
              </a:rPr>
              <a:t>5 main </a:t>
            </a:r>
            <a:r>
              <a:rPr lang="fr-FR" sz="1400" dirty="0" err="1" smtClean="0">
                <a:solidFill>
                  <a:srgbClr val="35436A"/>
                </a:solidFill>
              </a:rPr>
              <a:t>thematics</a:t>
            </a:r>
            <a:r>
              <a:rPr lang="fr-FR" sz="1400" dirty="0" smtClean="0">
                <a:solidFill>
                  <a:srgbClr val="35436A"/>
                </a:solidFill>
              </a:rPr>
              <a:t> </a:t>
            </a:r>
            <a:r>
              <a:rPr lang="fr-FR" sz="1400" dirty="0" err="1" smtClean="0">
                <a:solidFill>
                  <a:srgbClr val="35436A"/>
                </a:solidFill>
              </a:rPr>
              <a:t>covered</a:t>
            </a:r>
            <a:r>
              <a:rPr lang="fr-FR" sz="1400" dirty="0" smtClean="0">
                <a:solidFill>
                  <a:srgbClr val="35436A"/>
                </a:solidFill>
              </a:rPr>
              <a:t> + </a:t>
            </a:r>
            <a:r>
              <a:rPr lang="fr-FR" sz="1400" dirty="0" err="1" smtClean="0">
                <a:solidFill>
                  <a:srgbClr val="35436A"/>
                </a:solidFill>
              </a:rPr>
              <a:t>identified</a:t>
            </a:r>
            <a:r>
              <a:rPr lang="fr-FR" sz="1400" dirty="0" smtClean="0">
                <a:solidFill>
                  <a:srgbClr val="35436A"/>
                </a:solidFill>
              </a:rPr>
              <a:t> R&amp;D </a:t>
            </a:r>
            <a:r>
              <a:rPr lang="fr-FR" sz="1400" dirty="0" err="1" smtClean="0">
                <a:solidFill>
                  <a:srgbClr val="35436A"/>
                </a:solidFill>
              </a:rPr>
              <a:t>priorities</a:t>
            </a:r>
            <a:r>
              <a:rPr lang="fr-FR" sz="1400" dirty="0" smtClean="0">
                <a:solidFill>
                  <a:srgbClr val="35436A"/>
                </a:solidFill>
              </a:rPr>
              <a:t> + </a:t>
            </a:r>
            <a:r>
              <a:rPr lang="fr-FR" sz="1400" dirty="0" err="1">
                <a:solidFill>
                  <a:srgbClr val="35436A"/>
                </a:solidFill>
              </a:rPr>
              <a:t>e</a:t>
            </a:r>
            <a:r>
              <a:rPr lang="fr-FR" sz="1400" dirty="0" err="1" smtClean="0">
                <a:solidFill>
                  <a:srgbClr val="35436A"/>
                </a:solidFill>
              </a:rPr>
              <a:t>merging</a:t>
            </a:r>
            <a:r>
              <a:rPr lang="fr-FR" sz="1400" dirty="0" smtClean="0">
                <a:solidFill>
                  <a:srgbClr val="35436A"/>
                </a:solidFill>
              </a:rPr>
              <a:t> </a:t>
            </a:r>
            <a:r>
              <a:rPr lang="fr-FR" sz="1400" dirty="0">
                <a:solidFill>
                  <a:srgbClr val="35436A"/>
                </a:solidFill>
              </a:rPr>
              <a:t>CMEMS </a:t>
            </a:r>
            <a:r>
              <a:rPr lang="fr-FR" sz="1400" dirty="0" err="1">
                <a:solidFill>
                  <a:srgbClr val="35436A"/>
                </a:solidFill>
              </a:rPr>
              <a:t>needs</a:t>
            </a:r>
            <a:r>
              <a:rPr lang="fr-FR" sz="1400" dirty="0">
                <a:solidFill>
                  <a:srgbClr val="35436A"/>
                </a:solidFill>
              </a:rPr>
              <a:t> </a:t>
            </a:r>
            <a:br>
              <a:rPr lang="fr-FR" sz="1400" dirty="0">
                <a:solidFill>
                  <a:srgbClr val="35436A"/>
                </a:solidFill>
              </a:rPr>
            </a:br>
            <a:endParaRPr lang="fr-FR" sz="1400" dirty="0">
              <a:solidFill>
                <a:srgbClr val="354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400" dirty="0"/>
              <a:t>CMEMS Service </a:t>
            </a:r>
            <a:r>
              <a:rPr lang="fr-FR" sz="1400" dirty="0" smtClean="0"/>
              <a:t>Evolution : </a:t>
            </a:r>
            <a:r>
              <a:rPr lang="fr-FR" sz="1400" dirty="0" err="1" smtClean="0"/>
              <a:t>Reporting</a:t>
            </a:r>
            <a:r>
              <a:rPr lang="fr-FR" sz="1400" dirty="0" smtClean="0"/>
              <a:t> / Meetings</a:t>
            </a:r>
            <a:endParaRPr lang="fr-FR" sz="1400" dirty="0"/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42250"/>
              </p:ext>
            </p:extLst>
          </p:nvPr>
        </p:nvGraphicFramePr>
        <p:xfrm>
          <a:off x="401291" y="1691151"/>
          <a:ext cx="8038176" cy="84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  <a:gridCol w="334924"/>
              </a:tblGrid>
              <a:tr h="27821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8210">
                <a:tc gridSpan="9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8" marR="84408" marT="45733" marB="45733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8" marR="84408" marT="45733" marB="45733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8" marR="84408" marT="45733" marB="45733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8" marR="84408" marT="45733" marB="45733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8" marR="84408" marT="45733" marB="45733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8" marR="84408" marT="45733" marB="45733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8" marR="84408" marT="45733" marB="45733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8" marR="84408" marT="45733" marB="45733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8" marR="84408" marT="45733" marB="45733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8" marR="84408" marT="45733" marB="45733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3306" marR="63306" marT="34300" marB="3430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8" marR="84408" marT="45733" marB="45733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8" marR="84408" marT="45733" marB="45733">
                    <a:solidFill>
                      <a:schemeClr val="accent2"/>
                    </a:solidFill>
                  </a:tcPr>
                </a:tc>
              </a:tr>
              <a:tr h="27821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O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O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</a:t>
                      </a:r>
                      <a:endParaRPr lang="fr-FR" sz="1400" dirty="0"/>
                    </a:p>
                  </a:txBody>
                  <a:tcPr marL="63306" marR="63306" marT="34300" marB="34300"/>
                </a:tc>
              </a:tr>
            </a:tbl>
          </a:graphicData>
        </a:graphic>
      </p:graphicFrame>
      <p:grpSp>
        <p:nvGrpSpPr>
          <p:cNvPr id="30" name="Groupe 4"/>
          <p:cNvGrpSpPr>
            <a:grpSpLocks/>
          </p:cNvGrpSpPr>
          <p:nvPr/>
        </p:nvGrpSpPr>
        <p:grpSpPr bwMode="auto">
          <a:xfrm>
            <a:off x="1316198" y="857413"/>
            <a:ext cx="7277490" cy="856743"/>
            <a:chOff x="-3702313" y="993767"/>
            <a:chExt cx="11519610" cy="1142325"/>
          </a:xfrm>
        </p:grpSpPr>
        <p:sp>
          <p:nvSpPr>
            <p:cNvPr id="31" name="ZoneTexte 30"/>
            <p:cNvSpPr txBox="1">
              <a:spLocks noChangeArrowheads="1"/>
            </p:cNvSpPr>
            <p:nvPr/>
          </p:nvSpPr>
          <p:spPr bwMode="auto">
            <a:xfrm>
              <a:off x="5471498" y="1362013"/>
              <a:ext cx="2345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9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7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6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200" dirty="0">
                  <a:solidFill>
                    <a:srgbClr val="B30000"/>
                  </a:solidFill>
                  <a:latin typeface="Arial" charset="0"/>
                </a:rPr>
                <a:t>Final Report</a:t>
              </a:r>
            </a:p>
          </p:txBody>
        </p:sp>
        <p:sp>
          <p:nvSpPr>
            <p:cNvPr id="32" name="Triangle isocèle 6"/>
            <p:cNvSpPr>
              <a:spLocks noChangeArrowheads="1"/>
            </p:cNvSpPr>
            <p:nvPr/>
          </p:nvSpPr>
          <p:spPr bwMode="auto">
            <a:xfrm flipV="1">
              <a:off x="7161128" y="1766890"/>
              <a:ext cx="280988" cy="352425"/>
            </a:xfrm>
            <a:prstGeom prst="triangle">
              <a:avLst>
                <a:gd name="adj" fmla="val 50000"/>
              </a:avLst>
            </a:prstGeom>
            <a:solidFill>
              <a:srgbClr val="B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9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7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6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50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33" name="ZoneTexte 7"/>
            <p:cNvSpPr txBox="1">
              <a:spLocks noChangeArrowheads="1"/>
            </p:cNvSpPr>
            <p:nvPr/>
          </p:nvSpPr>
          <p:spPr bwMode="auto">
            <a:xfrm>
              <a:off x="-1223978" y="1364145"/>
              <a:ext cx="2963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9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7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6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200" dirty="0" err="1">
                  <a:solidFill>
                    <a:srgbClr val="B30000"/>
                  </a:solidFill>
                  <a:latin typeface="Arial" charset="0"/>
                </a:rPr>
                <a:t>Mid-Term</a:t>
              </a:r>
              <a:r>
                <a:rPr lang="fr-FR" altLang="fr-FR" sz="1200" dirty="0">
                  <a:solidFill>
                    <a:srgbClr val="B30000"/>
                  </a:solidFill>
                  <a:latin typeface="Arial" charset="0"/>
                </a:rPr>
                <a:t> Report</a:t>
              </a:r>
            </a:p>
          </p:txBody>
        </p:sp>
        <p:sp>
          <p:nvSpPr>
            <p:cNvPr id="34" name="Triangle isocèle 10"/>
            <p:cNvSpPr>
              <a:spLocks noChangeArrowheads="1"/>
            </p:cNvSpPr>
            <p:nvPr/>
          </p:nvSpPr>
          <p:spPr bwMode="auto">
            <a:xfrm flipV="1">
              <a:off x="2633274" y="1762126"/>
              <a:ext cx="280987" cy="347662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9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7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6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50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35" name="ZoneTexte 13"/>
            <p:cNvSpPr txBox="1">
              <a:spLocks noChangeArrowheads="1"/>
            </p:cNvSpPr>
            <p:nvPr/>
          </p:nvSpPr>
          <p:spPr bwMode="auto">
            <a:xfrm>
              <a:off x="2363521" y="993767"/>
              <a:ext cx="30448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9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7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6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200" dirty="0" err="1">
                  <a:solidFill>
                    <a:srgbClr val="92D050"/>
                  </a:solidFill>
                  <a:latin typeface="Arial" charset="0"/>
                </a:rPr>
                <a:t>Quarterly</a:t>
              </a:r>
              <a:r>
                <a:rPr lang="fr-FR" altLang="fr-FR" sz="1200" dirty="0">
                  <a:solidFill>
                    <a:srgbClr val="92D050"/>
                  </a:solidFill>
                  <a:latin typeface="Arial" charset="0"/>
                </a:rPr>
                <a:t> Reports</a:t>
              </a:r>
            </a:p>
          </p:txBody>
        </p:sp>
        <p:sp>
          <p:nvSpPr>
            <p:cNvPr id="36" name="Triangle isocèle 24"/>
            <p:cNvSpPr>
              <a:spLocks noChangeArrowheads="1"/>
            </p:cNvSpPr>
            <p:nvPr/>
          </p:nvSpPr>
          <p:spPr bwMode="auto">
            <a:xfrm flipV="1">
              <a:off x="4234688" y="1788430"/>
              <a:ext cx="280987" cy="347662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9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7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6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50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37" name="Triangle isocèle 25"/>
            <p:cNvSpPr>
              <a:spLocks noChangeArrowheads="1"/>
            </p:cNvSpPr>
            <p:nvPr/>
          </p:nvSpPr>
          <p:spPr bwMode="auto">
            <a:xfrm flipV="1">
              <a:off x="5831582" y="1762126"/>
              <a:ext cx="280987" cy="349250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9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7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6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50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38" name="Triangle isocèle 27"/>
            <p:cNvSpPr>
              <a:spLocks noChangeArrowheads="1"/>
            </p:cNvSpPr>
            <p:nvPr/>
          </p:nvSpPr>
          <p:spPr bwMode="auto">
            <a:xfrm flipV="1">
              <a:off x="1047416" y="1770065"/>
              <a:ext cx="280987" cy="349250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9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7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6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50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39" name="Triangle isocèle 28"/>
            <p:cNvSpPr>
              <a:spLocks noChangeArrowheads="1"/>
            </p:cNvSpPr>
            <p:nvPr/>
          </p:nvSpPr>
          <p:spPr bwMode="auto">
            <a:xfrm flipV="1">
              <a:off x="-3702313" y="1719263"/>
              <a:ext cx="280988" cy="347662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9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7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6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50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40" name="Triangle isocèle 29"/>
            <p:cNvSpPr>
              <a:spLocks noChangeArrowheads="1"/>
            </p:cNvSpPr>
            <p:nvPr/>
          </p:nvSpPr>
          <p:spPr bwMode="auto">
            <a:xfrm flipV="1">
              <a:off x="6709" y="1757363"/>
              <a:ext cx="279400" cy="352425"/>
            </a:xfrm>
            <a:prstGeom prst="triangle">
              <a:avLst>
                <a:gd name="adj" fmla="val 50000"/>
              </a:avLst>
            </a:prstGeom>
            <a:solidFill>
              <a:srgbClr val="B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9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7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6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1F89"/>
                </a:buClr>
                <a:buFont typeface="Wingdings" pitchFamily="2" charset="2"/>
                <a:buChar char="«"/>
                <a:defRPr sz="1500">
                  <a:solidFill>
                    <a:srgbClr val="0B6192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500">
                <a:solidFill>
                  <a:srgbClr val="00468C"/>
                </a:solidFill>
                <a:latin typeface="Arial" charset="0"/>
              </a:endParaRPr>
            </a:p>
          </p:txBody>
        </p:sp>
      </p:grpSp>
      <p:sp>
        <p:nvSpPr>
          <p:cNvPr id="42" name="Triangle isocèle 14"/>
          <p:cNvSpPr>
            <a:spLocks noChangeArrowheads="1"/>
          </p:cNvSpPr>
          <p:nvPr/>
        </p:nvSpPr>
        <p:spPr bwMode="auto">
          <a:xfrm>
            <a:off x="3788234" y="2492490"/>
            <a:ext cx="185738" cy="259556"/>
          </a:xfrm>
          <a:prstGeom prst="triangle">
            <a:avLst>
              <a:gd name="adj" fmla="val 50000"/>
            </a:avLst>
          </a:prstGeom>
          <a:solidFill>
            <a:srgbClr val="B3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5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43" name="ZoneTexte 16"/>
          <p:cNvSpPr txBox="1">
            <a:spLocks noChangeArrowheads="1"/>
          </p:cNvSpPr>
          <p:nvPr/>
        </p:nvSpPr>
        <p:spPr bwMode="auto">
          <a:xfrm>
            <a:off x="3130735" y="2792530"/>
            <a:ext cx="958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dirty="0" err="1">
                <a:solidFill>
                  <a:srgbClr val="B30000"/>
                </a:solidFill>
                <a:latin typeface="Arial" charset="0"/>
              </a:rPr>
              <a:t>Mid-Term</a:t>
            </a:r>
            <a:r>
              <a:rPr lang="fr-FR" altLang="fr-FR" sz="1200" dirty="0">
                <a:solidFill>
                  <a:srgbClr val="B30000"/>
                </a:solidFill>
                <a:latin typeface="Arial" charset="0"/>
              </a:rPr>
              <a:t> Meeting</a:t>
            </a:r>
          </a:p>
        </p:txBody>
      </p:sp>
      <p:sp>
        <p:nvSpPr>
          <p:cNvPr id="45" name="Triangle isocèle 18"/>
          <p:cNvSpPr>
            <a:spLocks noChangeArrowheads="1"/>
          </p:cNvSpPr>
          <p:nvPr/>
        </p:nvSpPr>
        <p:spPr bwMode="auto">
          <a:xfrm>
            <a:off x="8254825" y="2511150"/>
            <a:ext cx="184639" cy="259556"/>
          </a:xfrm>
          <a:prstGeom prst="triangle">
            <a:avLst>
              <a:gd name="adj" fmla="val 50000"/>
            </a:avLst>
          </a:prstGeom>
          <a:solidFill>
            <a:srgbClr val="B3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5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46" name="ZoneTexte 22"/>
          <p:cNvSpPr txBox="1">
            <a:spLocks noChangeArrowheads="1"/>
          </p:cNvSpPr>
          <p:nvPr/>
        </p:nvSpPr>
        <p:spPr bwMode="auto">
          <a:xfrm>
            <a:off x="4386551" y="2771085"/>
            <a:ext cx="13288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dirty="0">
                <a:solidFill>
                  <a:srgbClr val="00B0F0"/>
                </a:solidFill>
                <a:latin typeface="Arial" charset="0"/>
              </a:rPr>
              <a:t>CMEMS GA</a:t>
            </a:r>
          </a:p>
        </p:txBody>
      </p:sp>
      <p:sp>
        <p:nvSpPr>
          <p:cNvPr id="53" name="Triangle isocèle 21"/>
          <p:cNvSpPr>
            <a:spLocks noChangeArrowheads="1"/>
          </p:cNvSpPr>
          <p:nvPr/>
        </p:nvSpPr>
        <p:spPr bwMode="auto">
          <a:xfrm>
            <a:off x="4712261" y="2498402"/>
            <a:ext cx="184639" cy="259556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5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1153991" y="611981"/>
            <a:ext cx="533034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 sz="1500"/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401286" y="2504353"/>
            <a:ext cx="8038175" cy="1035844"/>
          </a:xfrm>
          <a:prstGeom prst="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 sz="1500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401286" y="881995"/>
            <a:ext cx="8038175" cy="804396"/>
          </a:xfrm>
          <a:prstGeom prst="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 sz="1500"/>
          </a:p>
        </p:txBody>
      </p:sp>
      <p:sp>
        <p:nvSpPr>
          <p:cNvPr id="59" name="ZoneTexte 7"/>
          <p:cNvSpPr txBox="1">
            <a:spLocks noChangeArrowheads="1"/>
          </p:cNvSpPr>
          <p:nvPr/>
        </p:nvSpPr>
        <p:spPr bwMode="auto">
          <a:xfrm rot="-2653668">
            <a:off x="-4508" y="1199137"/>
            <a:ext cx="832272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900"/>
              <a:t>REPORTS</a:t>
            </a:r>
          </a:p>
        </p:txBody>
      </p:sp>
      <p:sp>
        <p:nvSpPr>
          <p:cNvPr id="60" name="ZoneTexte 36"/>
          <p:cNvSpPr txBox="1">
            <a:spLocks noChangeArrowheads="1"/>
          </p:cNvSpPr>
          <p:nvPr/>
        </p:nvSpPr>
        <p:spPr bwMode="auto">
          <a:xfrm rot="-2653668">
            <a:off x="-82390" y="3203402"/>
            <a:ext cx="988036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900" dirty="0"/>
              <a:t>MEETINGS</a:t>
            </a:r>
          </a:p>
        </p:txBody>
      </p:sp>
      <p:sp>
        <p:nvSpPr>
          <p:cNvPr id="66" name="Triangle isocèle 14"/>
          <p:cNvSpPr>
            <a:spLocks noChangeArrowheads="1"/>
          </p:cNvSpPr>
          <p:nvPr/>
        </p:nvSpPr>
        <p:spPr bwMode="auto">
          <a:xfrm>
            <a:off x="337443" y="2529355"/>
            <a:ext cx="185738" cy="259556"/>
          </a:xfrm>
          <a:prstGeom prst="triangle">
            <a:avLst>
              <a:gd name="adj" fmla="val 50000"/>
            </a:avLst>
          </a:prstGeom>
          <a:solidFill>
            <a:srgbClr val="B3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5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67" name="Triangle isocèle 28"/>
          <p:cNvSpPr>
            <a:spLocks noChangeArrowheads="1"/>
          </p:cNvSpPr>
          <p:nvPr/>
        </p:nvSpPr>
        <p:spPr bwMode="auto">
          <a:xfrm flipV="1">
            <a:off x="2309934" y="1401832"/>
            <a:ext cx="177514" cy="26074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5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68" name="Triangle isocèle 28"/>
          <p:cNvSpPr>
            <a:spLocks noChangeArrowheads="1"/>
          </p:cNvSpPr>
          <p:nvPr/>
        </p:nvSpPr>
        <p:spPr bwMode="auto">
          <a:xfrm flipV="1">
            <a:off x="3309162" y="1423261"/>
            <a:ext cx="177514" cy="26074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5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69" name="ZoneTexte 13"/>
          <p:cNvSpPr txBox="1">
            <a:spLocks noChangeArrowheads="1"/>
          </p:cNvSpPr>
          <p:nvPr/>
        </p:nvSpPr>
        <p:spPr bwMode="auto">
          <a:xfrm>
            <a:off x="1039872" y="857413"/>
            <a:ext cx="192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dirty="0" err="1">
                <a:solidFill>
                  <a:srgbClr val="92D050"/>
                </a:solidFill>
                <a:latin typeface="Arial" charset="0"/>
              </a:rPr>
              <a:t>Quarterly</a:t>
            </a:r>
            <a:r>
              <a:rPr lang="fr-FR" altLang="fr-FR" sz="1200" dirty="0">
                <a:solidFill>
                  <a:srgbClr val="92D050"/>
                </a:solidFill>
                <a:latin typeface="Arial" charset="0"/>
              </a:rPr>
              <a:t> Reports</a:t>
            </a:r>
          </a:p>
        </p:txBody>
      </p:sp>
      <p:sp>
        <p:nvSpPr>
          <p:cNvPr id="70" name="Triangle isocèle 34"/>
          <p:cNvSpPr>
            <a:spLocks noChangeArrowheads="1"/>
          </p:cNvSpPr>
          <p:nvPr/>
        </p:nvSpPr>
        <p:spPr bwMode="auto">
          <a:xfrm>
            <a:off x="7389021" y="2507766"/>
            <a:ext cx="185738" cy="259556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5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71" name="ZoneTexte 35"/>
          <p:cNvSpPr txBox="1">
            <a:spLocks noChangeArrowheads="1"/>
          </p:cNvSpPr>
          <p:nvPr/>
        </p:nvSpPr>
        <p:spPr bwMode="auto">
          <a:xfrm>
            <a:off x="6327148" y="3009279"/>
            <a:ext cx="2053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dirty="0">
                <a:solidFill>
                  <a:srgbClr val="B30000"/>
                </a:solidFill>
                <a:latin typeface="Arial" charset="0"/>
              </a:rPr>
              <a:t>2</a:t>
            </a:r>
            <a:r>
              <a:rPr lang="fr-FR" altLang="fr-FR" sz="1200" baseline="30000" dirty="0">
                <a:solidFill>
                  <a:srgbClr val="B30000"/>
                </a:solidFill>
                <a:latin typeface="Arial" charset="0"/>
              </a:rPr>
              <a:t>nd</a:t>
            </a:r>
            <a:r>
              <a:rPr lang="fr-FR" altLang="fr-FR" sz="1200" dirty="0">
                <a:solidFill>
                  <a:srgbClr val="B30000"/>
                </a:solidFill>
                <a:latin typeface="Arial" charset="0"/>
              </a:rPr>
              <a:t> SE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dirty="0" err="1">
                <a:solidFill>
                  <a:srgbClr val="B30000"/>
                </a:solidFill>
                <a:latin typeface="Arial" charset="0"/>
              </a:rPr>
              <a:t>coord</a:t>
            </a:r>
            <a:r>
              <a:rPr lang="fr-FR" altLang="fr-FR" sz="1200" dirty="0">
                <a:solidFill>
                  <a:srgbClr val="B30000"/>
                </a:solidFill>
                <a:latin typeface="Arial" charset="0"/>
              </a:rPr>
              <a:t>. meeting</a:t>
            </a:r>
          </a:p>
        </p:txBody>
      </p:sp>
      <p:sp>
        <p:nvSpPr>
          <p:cNvPr id="44" name="ZoneTexte 17"/>
          <p:cNvSpPr txBox="1">
            <a:spLocks noChangeArrowheads="1"/>
          </p:cNvSpPr>
          <p:nvPr/>
        </p:nvSpPr>
        <p:spPr bwMode="auto">
          <a:xfrm>
            <a:off x="7879988" y="2785924"/>
            <a:ext cx="95946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dirty="0">
                <a:solidFill>
                  <a:srgbClr val="B30000"/>
                </a:solidFill>
                <a:latin typeface="Arial" charset="0"/>
              </a:rPr>
              <a:t>Final Meeting</a:t>
            </a:r>
          </a:p>
        </p:txBody>
      </p:sp>
      <p:sp>
        <p:nvSpPr>
          <p:cNvPr id="72" name="Triangle isocèle 21"/>
          <p:cNvSpPr>
            <a:spLocks noChangeArrowheads="1"/>
          </p:cNvSpPr>
          <p:nvPr/>
        </p:nvSpPr>
        <p:spPr bwMode="auto">
          <a:xfrm>
            <a:off x="4406669" y="2491227"/>
            <a:ext cx="184639" cy="259556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500">
              <a:solidFill>
                <a:srgbClr val="00468C"/>
              </a:solidFill>
              <a:latin typeface="Arial" charset="0"/>
            </a:endParaRPr>
          </a:p>
        </p:txBody>
      </p:sp>
      <p:sp>
        <p:nvSpPr>
          <p:cNvPr id="73" name="ZoneTexte 22"/>
          <p:cNvSpPr txBox="1">
            <a:spLocks noChangeArrowheads="1"/>
          </p:cNvSpPr>
          <p:nvPr/>
        </p:nvSpPr>
        <p:spPr bwMode="auto">
          <a:xfrm>
            <a:off x="4053420" y="2760902"/>
            <a:ext cx="6474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dirty="0">
                <a:solidFill>
                  <a:srgbClr val="00B0F0"/>
                </a:solidFill>
                <a:latin typeface="Arial" charset="0"/>
              </a:rPr>
              <a:t>EGU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387" y="3751758"/>
            <a:ext cx="8676061" cy="10618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Objective: foster </a:t>
            </a:r>
            <a:r>
              <a:rPr lang="en-US" sz="1400" dirty="0">
                <a:solidFill>
                  <a:srgbClr val="FF0000"/>
                </a:solidFill>
              </a:rPr>
              <a:t>the uptake of R&amp;D by CMEMS observation and modelling centers </a:t>
            </a:r>
            <a:r>
              <a:rPr lang="en-US" sz="1400" dirty="0"/>
              <a:t>(TACs and MFCs):</a:t>
            </a:r>
          </a:p>
          <a:p>
            <a:pPr algn="just">
              <a:defRPr/>
            </a:pPr>
            <a:endParaRPr lang="en-US" sz="700" dirty="0"/>
          </a:p>
          <a:p>
            <a:pPr marL="1171575" lvl="2" indent="-257175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C00000"/>
                </a:solidFill>
              </a:rPr>
              <a:t>Present</a:t>
            </a:r>
            <a:r>
              <a:rPr lang="en-US" sz="1400" dirty="0">
                <a:solidFill>
                  <a:srgbClr val="002060"/>
                </a:solidFill>
              </a:rPr>
              <a:t> projects and results to CMEMS </a:t>
            </a:r>
            <a:r>
              <a:rPr lang="en-US" sz="1400" dirty="0">
                <a:solidFill>
                  <a:srgbClr val="C00000"/>
                </a:solidFill>
              </a:rPr>
              <a:t>TACs</a:t>
            </a:r>
            <a:r>
              <a:rPr lang="en-US" sz="1400" dirty="0">
                <a:solidFill>
                  <a:srgbClr val="002060"/>
                </a:solidFill>
              </a:rPr>
              <a:t> and </a:t>
            </a:r>
            <a:r>
              <a:rPr lang="en-US" sz="1400" dirty="0">
                <a:solidFill>
                  <a:srgbClr val="C00000"/>
                </a:solidFill>
              </a:rPr>
              <a:t>MFCs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leaders, and </a:t>
            </a:r>
            <a:r>
              <a:rPr lang="en-US" sz="1400" dirty="0" smtClean="0">
                <a:solidFill>
                  <a:srgbClr val="C00000"/>
                </a:solidFill>
              </a:rPr>
              <a:t>STAC</a:t>
            </a:r>
            <a:r>
              <a:rPr lang="en-US" sz="1400" dirty="0" smtClean="0">
                <a:solidFill>
                  <a:srgbClr val="002060"/>
                </a:solidFill>
              </a:rPr>
              <a:t>,</a:t>
            </a:r>
            <a:endParaRPr lang="en-US" sz="1400" dirty="0">
              <a:solidFill>
                <a:srgbClr val="002060"/>
              </a:solidFill>
            </a:endParaRPr>
          </a:p>
          <a:p>
            <a:pPr marL="1171575" lvl="2" indent="-257175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C00000"/>
                </a:solidFill>
              </a:rPr>
              <a:t>Interact</a:t>
            </a:r>
            <a:r>
              <a:rPr lang="en-US" sz="1400" dirty="0">
                <a:solidFill>
                  <a:srgbClr val="002060"/>
                </a:solidFill>
              </a:rPr>
              <a:t> directly with them (as well as with PIs of the other projects</a:t>
            </a:r>
            <a:r>
              <a:rPr lang="en-US" sz="1400" dirty="0" smtClean="0">
                <a:solidFill>
                  <a:srgbClr val="002060"/>
                </a:solidFill>
              </a:rPr>
              <a:t>),</a:t>
            </a:r>
            <a:endParaRPr lang="en-US" sz="1400" dirty="0">
              <a:solidFill>
                <a:srgbClr val="002060"/>
              </a:solidFill>
            </a:endParaRPr>
          </a:p>
          <a:p>
            <a:pPr marL="1171575" lvl="2" indent="-257175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C00000"/>
                </a:solidFill>
              </a:rPr>
              <a:t>Discuss</a:t>
            </a:r>
            <a:r>
              <a:rPr lang="en-US" sz="1400" dirty="0">
                <a:solidFill>
                  <a:srgbClr val="002060"/>
                </a:solidFill>
              </a:rPr>
              <a:t> the potential </a:t>
            </a:r>
            <a:r>
              <a:rPr lang="en-US" sz="1400" dirty="0">
                <a:solidFill>
                  <a:srgbClr val="C00000"/>
                </a:solidFill>
              </a:rPr>
              <a:t>uptake</a:t>
            </a:r>
            <a:r>
              <a:rPr lang="en-US" sz="1400" dirty="0">
                <a:solidFill>
                  <a:srgbClr val="002060"/>
                </a:solidFill>
              </a:rPr>
              <a:t> of R&amp;D activities and results by TACs MFCs</a:t>
            </a:r>
            <a:r>
              <a:rPr lang="en-US" sz="14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0074" y="3040596"/>
            <a:ext cx="1335290" cy="53062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35"/>
          <p:cNvSpPr txBox="1">
            <a:spLocks noChangeArrowheads="1"/>
          </p:cNvSpPr>
          <p:nvPr/>
        </p:nvSpPr>
        <p:spPr bwMode="auto">
          <a:xfrm>
            <a:off x="3898873" y="3024708"/>
            <a:ext cx="20530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5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fr-FR" altLang="fr-FR" sz="1500" baseline="30000" dirty="0">
                <a:solidFill>
                  <a:srgbClr val="FF0000"/>
                </a:solidFill>
                <a:latin typeface="Arial" charset="0"/>
              </a:rPr>
              <a:t>st</a:t>
            </a:r>
            <a:r>
              <a:rPr lang="fr-FR" altLang="fr-FR" sz="1500" dirty="0">
                <a:solidFill>
                  <a:srgbClr val="FF0000"/>
                </a:solidFill>
                <a:latin typeface="Arial" charset="0"/>
              </a:rPr>
              <a:t> SE </a:t>
            </a:r>
            <a:r>
              <a:rPr lang="fr-FR" altLang="fr-FR" sz="1500" dirty="0" err="1" smtClean="0">
                <a:solidFill>
                  <a:srgbClr val="FF0000"/>
                </a:solidFill>
                <a:latin typeface="Arial" charset="0"/>
              </a:rPr>
              <a:t>coord</a:t>
            </a:r>
            <a:r>
              <a:rPr lang="fr-FR" altLang="fr-FR" sz="1500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fr-FR" altLang="fr-FR" sz="1500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5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altLang="fr-FR" sz="1500" dirty="0">
                <a:solidFill>
                  <a:srgbClr val="FF0000"/>
                </a:solidFill>
                <a:latin typeface="Arial" charset="0"/>
              </a:rPr>
              <a:t>meeting</a:t>
            </a:r>
          </a:p>
        </p:txBody>
      </p:sp>
      <p:sp>
        <p:nvSpPr>
          <p:cNvPr id="51" name="Triangle isocèle 34"/>
          <p:cNvSpPr>
            <a:spLocks noChangeArrowheads="1"/>
          </p:cNvSpPr>
          <p:nvPr/>
        </p:nvSpPr>
        <p:spPr bwMode="auto">
          <a:xfrm>
            <a:off x="4767873" y="2503923"/>
            <a:ext cx="185738" cy="25955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500">
              <a:solidFill>
                <a:srgbClr val="00468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" y="668340"/>
            <a:ext cx="3326987" cy="44751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699543"/>
            <a:ext cx="3314902" cy="444395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18024" y="4443958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</a:rPr>
              <a:t>Lunch at 12h30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50071" y="2644309"/>
            <a:ext cx="197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</a:rPr>
              <a:t>BIODAWG </a:t>
            </a:r>
            <a:r>
              <a:rPr lang="fr-FR" sz="1400" dirty="0" err="1" smtClean="0">
                <a:solidFill>
                  <a:srgbClr val="002060"/>
                </a:solidFill>
              </a:rPr>
              <a:t>this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 err="1" smtClean="0">
                <a:solidFill>
                  <a:srgbClr val="002060"/>
                </a:solidFill>
              </a:rPr>
              <a:t>afternoon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endParaRPr lang="fr-F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ernicus PPT_v12.pptx" id="{70A7B73C-C529-4F0F-9C14-0EFE589D494F}" vid="{A6E4F78D-8856-476E-BA1E-D6D78F0F9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3059</TotalTime>
  <Words>387</Words>
  <Application>Microsoft Macintosh PowerPoint</Application>
  <PresentationFormat>Présentation à l'écran (16:9)</PresentationFormat>
  <Paragraphs>131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Calibri</vt:lpstr>
      <vt:lpstr>HanziPen TC</vt:lpstr>
      <vt:lpstr>ＭＳ Ｐゴシック</vt:lpstr>
      <vt:lpstr>Verdana</vt:lpstr>
      <vt:lpstr>Wingdings</vt:lpstr>
      <vt:lpstr>Arial</vt:lpstr>
      <vt:lpstr>Marine</vt:lpstr>
      <vt:lpstr>Service Evolution 1st Coordination Meeting</vt:lpstr>
      <vt:lpstr>Copernicus Marine Service organisation  </vt:lpstr>
      <vt:lpstr>CMEMS Service Evolution - Roadmap</vt:lpstr>
      <vt:lpstr>Service Evolution Tier 2: 2nd batch of R&amp;D projects</vt:lpstr>
      <vt:lpstr>CMEMS Service Evolution : Reporting / Meetings</vt:lpstr>
      <vt:lpstr>Agenda</vt:lpstr>
    </vt:vector>
  </TitlesOfParts>
  <Company>GCG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Guide</dc:title>
  <dc:creator>Margo Ostafin</dc:creator>
  <cp:lastModifiedBy>amelet@mercator-ocean.fr</cp:lastModifiedBy>
  <cp:revision>245</cp:revision>
  <dcterms:created xsi:type="dcterms:W3CDTF">2016-09-26T09:16:06Z</dcterms:created>
  <dcterms:modified xsi:type="dcterms:W3CDTF">2019-05-23T06:47:39Z</dcterms:modified>
</cp:coreProperties>
</file>